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0"/>
  </p:notesMasterIdLst>
  <p:sldIdLst>
    <p:sldId id="256" r:id="rId2"/>
    <p:sldId id="335" r:id="rId3"/>
    <p:sldId id="313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6" r:id="rId14"/>
    <p:sldId id="345" r:id="rId15"/>
    <p:sldId id="347" r:id="rId16"/>
    <p:sldId id="348" r:id="rId17"/>
    <p:sldId id="349" r:id="rId18"/>
    <p:sldId id="334" r:id="rId19"/>
  </p:sldIdLst>
  <p:sldSz cx="9144000" cy="5143500" type="screen16x9"/>
  <p:notesSz cx="6858000" cy="9144000"/>
  <p:embeddedFontLst>
    <p:embeddedFont>
      <p:font typeface="DM Sans" panose="02020500000000000000" charset="0"/>
      <p:regular r:id="rId21"/>
      <p:bold r:id="rId22"/>
      <p:italic r:id="rId23"/>
      <p:boldItalic r:id="rId24"/>
    </p:embeddedFont>
    <p:embeddedFont>
      <p:font typeface="Nunito Light" panose="02020500000000000000" charset="0"/>
      <p:regular r:id="rId25"/>
      <p:italic r:id="rId26"/>
    </p:embeddedFont>
    <p:embeddedFont>
      <p:font typeface="Lato" panose="02020500000000000000" charset="0"/>
      <p:regular r:id="rId27"/>
      <p:bold r:id="rId28"/>
      <p:italic r:id="rId29"/>
      <p:boldItalic r:id="rId30"/>
    </p:embeddedFont>
    <p:embeddedFont>
      <p:font typeface="Poppins" panose="02020500000000000000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F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087664-FF97-4926-AC06-AA93ACAFD040}">
  <a:tblStyle styleId="{E4087664-FF97-4926-AC06-AA93ACAFD0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EC35F81-2D12-480E-A5BE-E8C957D266B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7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251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924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662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2200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4670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1793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686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8760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404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407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476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776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607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22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319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408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373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22674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3843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5805300" y="44748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239100" y="11836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3"/>
          <p:cNvSpPr/>
          <p:nvPr/>
        </p:nvSpPr>
        <p:spPr>
          <a:xfrm rot="3555162" flipH="1">
            <a:off x="-993615" y="620242"/>
            <a:ext cx="1625808" cy="15265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3"/>
          <p:cNvSpPr/>
          <p:nvPr/>
        </p:nvSpPr>
        <p:spPr>
          <a:xfrm flipH="1">
            <a:off x="8511080" y="2803089"/>
            <a:ext cx="2259360" cy="2189809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"/>
          <p:cNvSpPr/>
          <p:nvPr/>
        </p:nvSpPr>
        <p:spPr>
          <a:xfrm flipH="1">
            <a:off x="325220" y="2624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3"/>
          <p:cNvGrpSpPr/>
          <p:nvPr/>
        </p:nvGrpSpPr>
        <p:grpSpPr>
          <a:xfrm>
            <a:off x="8511086" y="618472"/>
            <a:ext cx="367931" cy="258303"/>
            <a:chOff x="4935811" y="4414372"/>
            <a:chExt cx="367931" cy="258303"/>
          </a:xfrm>
        </p:grpSpPr>
        <p:sp>
          <p:nvSpPr>
            <p:cNvPr id="414" name="Google Shape;414;p33"/>
            <p:cNvSpPr/>
            <p:nvPr/>
          </p:nvSpPr>
          <p:spPr>
            <a:xfrm flipH="1">
              <a:off x="5169642" y="4414375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 rot="10800000" flipH="1">
              <a:off x="4935811" y="4414372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3"/>
          <p:cNvSpPr/>
          <p:nvPr/>
        </p:nvSpPr>
        <p:spPr>
          <a:xfrm flipH="1">
            <a:off x="239095" y="38109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184447" y="1289308"/>
            <a:ext cx="234196" cy="188409"/>
            <a:chOff x="368022" y="616196"/>
            <a:chExt cx="234196" cy="188409"/>
          </a:xfrm>
        </p:grpSpPr>
        <p:sp>
          <p:nvSpPr>
            <p:cNvPr id="418" name="Google Shape;418;p33"/>
            <p:cNvSpPr/>
            <p:nvPr/>
          </p:nvSpPr>
          <p:spPr>
            <a:xfrm>
              <a:off x="368022" y="61619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77627" y="61619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8763527" y="3267172"/>
            <a:ext cx="234788" cy="188409"/>
            <a:chOff x="8551627" y="4274197"/>
            <a:chExt cx="234788" cy="188409"/>
          </a:xfrm>
        </p:grpSpPr>
        <p:sp>
          <p:nvSpPr>
            <p:cNvPr id="421" name="Google Shape;421;p33"/>
            <p:cNvSpPr/>
            <p:nvPr/>
          </p:nvSpPr>
          <p:spPr>
            <a:xfrm>
              <a:off x="8661148" y="42741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8551627" y="42741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78" r:id="rId4"/>
    <p:sldLayoutId id="214748367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lee0728.medium.com/%E5%BE%9E%E9%A0%AD%E9%96%8B%E5%A7%8B%E5%AD%B8%E7%BF%92stable-diffusion-%E4%B8%80%E5%80%8B%E5%88%9D%E5%AD%B8%E8%80%85%E6%8C%87%E5%8D%97-ec34d7726a6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ctrTitle"/>
          </p:nvPr>
        </p:nvSpPr>
        <p:spPr>
          <a:xfrm>
            <a:off x="704335" y="829733"/>
            <a:ext cx="4693141" cy="27603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4800" dirty="0"/>
              <a:t>Digital Twins</a:t>
            </a:r>
            <a:r>
              <a:rPr lang="en-US" sz="2300" dirty="0"/>
              <a:t/>
            </a:r>
            <a:br>
              <a:rPr lang="en-US" sz="2300" dirty="0"/>
            </a:br>
            <a:r>
              <a:rPr lang="en-US" sz="2300" dirty="0"/>
              <a:t/>
            </a:r>
            <a:br>
              <a:rPr lang="en-US" sz="2300" dirty="0"/>
            </a:br>
            <a:r>
              <a:rPr lang="en-US" sz="2300" dirty="0" err="1"/>
              <a:t>Pegatron</a:t>
            </a:r>
            <a:r>
              <a:rPr lang="en-US" sz="2300" dirty="0"/>
              <a:t/>
            </a:r>
            <a:br>
              <a:rPr lang="en-US" sz="2300" dirty="0"/>
            </a:br>
            <a:r>
              <a:rPr lang="en-US" altLang="zh-TW" sz="2300" dirty="0" smtClean="0"/>
              <a:t>Survey AI Tool &amp; Project</a:t>
            </a:r>
            <a:endParaRPr sz="2300" dirty="0"/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1"/>
          </p:nvPr>
        </p:nvSpPr>
        <p:spPr>
          <a:xfrm>
            <a:off x="661837" y="3753021"/>
            <a:ext cx="4100400" cy="675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/>
              <a:t>黃昱叡</a:t>
            </a:r>
            <a:endParaRPr sz="2800" b="1" dirty="0"/>
          </a:p>
        </p:txBody>
      </p:sp>
      <p:grpSp>
        <p:nvGrpSpPr>
          <p:cNvPr id="435" name="Google Shape;435;p37"/>
          <p:cNvGrpSpPr/>
          <p:nvPr/>
        </p:nvGrpSpPr>
        <p:grpSpPr>
          <a:xfrm>
            <a:off x="5395716" y="1322478"/>
            <a:ext cx="3271261" cy="2991937"/>
            <a:chOff x="4899397" y="752100"/>
            <a:chExt cx="4028950" cy="3697185"/>
          </a:xfrm>
        </p:grpSpPr>
        <p:sp>
          <p:nvSpPr>
            <p:cNvPr id="436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438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442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443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5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446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44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452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6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467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0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5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7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538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5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546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9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550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0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571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1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582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7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99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600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10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611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4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655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57" name="Google Shape;657;p37"/>
          <p:cNvCxnSpPr/>
          <p:nvPr/>
        </p:nvCxnSpPr>
        <p:spPr>
          <a:xfrm>
            <a:off x="729337" y="3693675"/>
            <a:ext cx="3869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 smtClean="0">
                <a:latin typeface="Poppins" panose="02020500000000000000" charset="0"/>
                <a:cs typeface="Poppins" panose="02020500000000000000" charset="0"/>
              </a:rPr>
              <a:t>Style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663" y="1176728"/>
            <a:ext cx="2179408" cy="36541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409" y="1176728"/>
            <a:ext cx="2153073" cy="365412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50" y="1176729"/>
            <a:ext cx="2189650" cy="365412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94311" y="260368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62500" y="2159125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57425" y="3541631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92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 smtClean="0">
                <a:latin typeface="Poppins" panose="02020500000000000000" charset="0"/>
                <a:cs typeface="Poppins" panose="02020500000000000000" charset="0"/>
              </a:rPr>
              <a:t>Bad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19" y="1095942"/>
            <a:ext cx="2287019" cy="375895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612" y="1095942"/>
            <a:ext cx="2273640" cy="37589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526" y="1095942"/>
            <a:ext cx="2255374" cy="375895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575450" y="194965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62202" y="330601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62500" y="365653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241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 smtClean="0">
                <a:latin typeface="Poppins" panose="02020500000000000000" charset="0"/>
                <a:cs typeface="Poppins" panose="02020500000000000000" charset="0"/>
              </a:rPr>
              <a:t>Price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35" y="1146700"/>
            <a:ext cx="2162165" cy="36223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62" y="1146700"/>
            <a:ext cx="2203272" cy="36223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296" y="1146700"/>
            <a:ext cx="2198604" cy="36223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36090" y="247289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36673" y="168600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36673" y="3027463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60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 smtClean="0">
                <a:latin typeface="Poppins" panose="02020500000000000000" charset="0"/>
                <a:cs typeface="Poppins" panose="02020500000000000000" charset="0"/>
              </a:rPr>
              <a:t>Area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74" y="1099268"/>
            <a:ext cx="2215502" cy="36722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558" y="1099268"/>
            <a:ext cx="2260709" cy="370756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033" y="1099268"/>
            <a:ext cx="2239612" cy="372003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222823" y="1528863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22823" y="289623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98956" y="3193652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368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 smtClean="0">
                <a:latin typeface="Poppins" panose="02020500000000000000" charset="0"/>
                <a:cs typeface="Poppins" panose="02020500000000000000" charset="0"/>
              </a:rPr>
              <a:t>Feature </a:t>
            </a:r>
            <a:r>
              <a:rPr lang="en-US" dirty="0" smtClean="0">
                <a:latin typeface="Poppins" panose="02020500000000000000" charset="0"/>
                <a:cs typeface="Poppins" panose="02020500000000000000" charset="0"/>
              </a:rPr>
              <a:t>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00" y="1093520"/>
            <a:ext cx="2216203" cy="36779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455" y="1093520"/>
            <a:ext cx="2233044" cy="367795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3800" y="2844800"/>
            <a:ext cx="1590040" cy="9601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549463" y="279971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90103" y="145351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96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 smtClean="0">
                <a:latin typeface="Poppins" panose="02020500000000000000" charset="0"/>
                <a:cs typeface="Poppins" panose="02020500000000000000" charset="0"/>
              </a:rPr>
              <a:t>Multiple Conditions</a:t>
            </a:r>
            <a:r>
              <a:rPr lang="en-US" dirty="0" smtClean="0">
                <a:latin typeface="Poppins" panose="02020500000000000000" charset="0"/>
                <a:cs typeface="Poppins" panose="02020500000000000000" charset="0"/>
              </a:rPr>
              <a:t> </a:t>
            </a:r>
            <a:r>
              <a:rPr lang="en-US" dirty="0" smtClean="0">
                <a:latin typeface="Poppins" panose="02020500000000000000" charset="0"/>
                <a:cs typeface="Poppins" panose="02020500000000000000" charset="0"/>
              </a:rPr>
              <a:t>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10" y="1077765"/>
            <a:ext cx="2267566" cy="369370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861" y="1077766"/>
            <a:ext cx="2239043" cy="36937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489" y="1077765"/>
            <a:ext cx="2203929" cy="369370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133488" y="298259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33488" y="3182645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77608" y="159381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077608" y="1793872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463457" y="3112737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63457" y="3312792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61639" y="3609803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133488" y="3442740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72528" y="2079623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16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 smtClean="0">
                <a:latin typeface="Poppins" panose="02020500000000000000" charset="0"/>
                <a:cs typeface="Poppins" panose="02020500000000000000" charset="0"/>
              </a:rPr>
              <a:t>Irrelevant Question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996" y="1064825"/>
            <a:ext cx="2316272" cy="379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20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 smtClean="0">
                <a:latin typeface="Poppins" panose="02020500000000000000" charset="0"/>
                <a:cs typeface="Poppins" panose="02020500000000000000" charset="0"/>
              </a:rPr>
              <a:t>Other Feature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802400" y="1430477"/>
            <a:ext cx="3843900" cy="30711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加入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等待提示訊息，表示 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AI 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正在思考中</a:t>
            </a:r>
            <a:endParaRPr lang="en-US" altLang="zh-TW" b="1" dirty="0" smtClean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endParaRPr lang="en-US" altLang="zh-TW" b="1" dirty="0" smtClean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endParaRPr lang="en-US" altLang="zh-TW" b="1" dirty="0" smtClean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加入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Timestamp</a:t>
            </a:r>
          </a:p>
          <a:p>
            <a:pPr>
              <a:lnSpc>
                <a:spcPct val="150000"/>
              </a:lnSpc>
            </a:pP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400" y="1914104"/>
            <a:ext cx="2046762" cy="7866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400" y="3201510"/>
            <a:ext cx="2601339" cy="11879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46250" y="3495727"/>
            <a:ext cx="311150" cy="17619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232312" y="4172695"/>
            <a:ext cx="311150" cy="17619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副標題 2"/>
          <p:cNvSpPr txBox="1">
            <a:spLocks/>
          </p:cNvSpPr>
          <p:nvPr/>
        </p:nvSpPr>
        <p:spPr>
          <a:xfrm>
            <a:off x="4587000" y="1430477"/>
            <a:ext cx="3843900" cy="242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按下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Enter 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即自動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送出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訊息</a:t>
            </a:r>
            <a:endParaRPr lang="en-US" altLang="zh-TW" b="1" dirty="0" smtClean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點擊 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Card 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即可瀏覽房型照片</a:t>
            </a:r>
            <a:endParaRPr lang="en-US" altLang="zh-TW" b="1" dirty="0" smtClean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endParaRPr lang="en-US" altLang="zh-TW" b="1" dirty="0" smtClean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en-US" altLang="zh-TW" b="1" dirty="0" smtClean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按下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ESC 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鍵即自動關閉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瀏覽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578" y="2192288"/>
            <a:ext cx="2953534" cy="122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40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40;p45"/>
          <p:cNvSpPr txBox="1">
            <a:spLocks noGrp="1"/>
          </p:cNvSpPr>
          <p:nvPr>
            <p:ph type="title"/>
          </p:nvPr>
        </p:nvSpPr>
        <p:spPr>
          <a:xfrm>
            <a:off x="2147960" y="2318445"/>
            <a:ext cx="4960801" cy="757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Listening</a:t>
            </a:r>
            <a:endParaRPr dirty="0"/>
          </a:p>
        </p:txBody>
      </p:sp>
      <p:grpSp>
        <p:nvGrpSpPr>
          <p:cNvPr id="3" name="Google Shape;435;p37"/>
          <p:cNvGrpSpPr/>
          <p:nvPr/>
        </p:nvGrpSpPr>
        <p:grpSpPr>
          <a:xfrm>
            <a:off x="6437556" y="2697066"/>
            <a:ext cx="2706444" cy="2257016"/>
            <a:chOff x="4899397" y="752100"/>
            <a:chExt cx="4028950" cy="3697185"/>
          </a:xfrm>
        </p:grpSpPr>
        <p:sp>
          <p:nvSpPr>
            <p:cNvPr id="4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223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11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221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57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21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203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9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133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126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1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123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2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103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93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88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7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78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14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9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5" name="矩形 224"/>
          <p:cNvSpPr/>
          <p:nvPr/>
        </p:nvSpPr>
        <p:spPr>
          <a:xfrm>
            <a:off x="3214704" y="3992542"/>
            <a:ext cx="3041315" cy="823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06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Requirement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grpSp>
        <p:nvGrpSpPr>
          <p:cNvPr id="1290" name="Google Shape;1290;p43"/>
          <p:cNvGrpSpPr/>
          <p:nvPr/>
        </p:nvGrpSpPr>
        <p:grpSpPr>
          <a:xfrm>
            <a:off x="3467140" y="4279075"/>
            <a:ext cx="360758" cy="258297"/>
            <a:chOff x="4992850" y="4345375"/>
            <a:chExt cx="607336" cy="638400"/>
          </a:xfrm>
        </p:grpSpPr>
        <p:sp>
          <p:nvSpPr>
            <p:cNvPr id="1291" name="Google Shape;1291;p4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43"/>
          <p:cNvGrpSpPr/>
          <p:nvPr/>
        </p:nvGrpSpPr>
        <p:grpSpPr>
          <a:xfrm>
            <a:off x="5001147" y="1017735"/>
            <a:ext cx="3429621" cy="3207869"/>
            <a:chOff x="3889166" y="370287"/>
            <a:chExt cx="1437755" cy="1344793"/>
          </a:xfrm>
        </p:grpSpPr>
        <p:sp>
          <p:nvSpPr>
            <p:cNvPr id="1294" name="Google Shape;1294;p43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5274407" y="370287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5228494" y="370287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矩形 4"/>
          <p:cNvSpPr/>
          <p:nvPr/>
        </p:nvSpPr>
        <p:spPr>
          <a:xfrm>
            <a:off x="1041400" y="1206143"/>
            <a:ext cx="7154448" cy="3602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1188059" y="1176133"/>
            <a:ext cx="6774781" cy="350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 fontAlgn="ctr">
              <a:lnSpc>
                <a:spcPct val="150000"/>
              </a:lnSpc>
            </a:pPr>
            <a:r>
              <a:rPr lang="en-US" altLang="zh-TW" b="1" dirty="0" smtClean="0">
                <a:solidFill>
                  <a:srgbClr val="383838"/>
                </a:solidFill>
                <a:latin typeface="Poppins" panose="02020500000000000000" charset="0"/>
                <a:ea typeface="Poppins" panose="02020500000000000000" charset="0"/>
                <a:cs typeface="Poppins" panose="02020500000000000000" charset="0"/>
              </a:rPr>
              <a:t>Survey AI Tool</a:t>
            </a:r>
            <a:br>
              <a:rPr lang="en-US" altLang="zh-TW" b="1" dirty="0" smtClean="0">
                <a:solidFill>
                  <a:srgbClr val="383838"/>
                </a:solidFill>
                <a:latin typeface="Poppins" panose="02020500000000000000" charset="0"/>
                <a:ea typeface="Poppins" panose="02020500000000000000" charset="0"/>
                <a:cs typeface="Poppins" panose="02020500000000000000" charset="0"/>
              </a:rPr>
            </a:br>
            <a:r>
              <a:rPr lang="en-US" altLang="zh-TW" b="1" dirty="0" smtClean="0">
                <a:solidFill>
                  <a:srgbClr val="383838"/>
                </a:solidFill>
                <a:latin typeface="Poppins" panose="02020500000000000000" charset="0"/>
                <a:ea typeface="Poppins" panose="02020500000000000000" charset="0"/>
                <a:cs typeface="Poppins" panose="02020500000000000000" charset="0"/>
              </a:rPr>
              <a:t>  -  </a:t>
            </a:r>
            <a:r>
              <a:rPr lang="en-US" altLang="zh-TW" b="1" dirty="0" smtClean="0">
                <a:solidFill>
                  <a:srgbClr val="383838"/>
                </a:solidFill>
                <a:latin typeface="Poppins" panose="02020500000000000000" charset="0"/>
                <a:ea typeface="Poppins" panose="02020500000000000000" charset="0"/>
                <a:cs typeface="Poppins" panose="02020500000000000000" charset="0"/>
                <a:sym typeface="Wingdings" panose="05000000000000000000" pitchFamily="2" charset="2"/>
              </a:rPr>
              <a:t>ChatGPT-4o</a:t>
            </a:r>
            <a:r>
              <a:rPr lang="en-US" altLang="zh-TW" b="1" dirty="0">
                <a:solidFill>
                  <a:srgbClr val="383838"/>
                </a:solidFill>
                <a:latin typeface="Poppins" panose="02020500000000000000" charset="0"/>
                <a:ea typeface="Poppins" panose="02020500000000000000" charset="0"/>
                <a:cs typeface="Poppins" panose="02020500000000000000" charset="0"/>
                <a:sym typeface="Wingdings" panose="05000000000000000000" pitchFamily="2" charset="2"/>
              </a:rPr>
              <a:t/>
            </a:r>
            <a:br>
              <a:rPr lang="en-US" altLang="zh-TW" b="1" dirty="0">
                <a:solidFill>
                  <a:srgbClr val="383838"/>
                </a:solidFill>
                <a:latin typeface="Poppins" panose="02020500000000000000" charset="0"/>
                <a:ea typeface="Poppins" panose="02020500000000000000" charset="0"/>
                <a:cs typeface="Poppins" panose="02020500000000000000" charset="0"/>
                <a:sym typeface="Wingdings" panose="05000000000000000000" pitchFamily="2" charset="2"/>
              </a:rPr>
            </a:br>
            <a:r>
              <a:rPr lang="en-US" altLang="zh-TW" b="1" dirty="0" smtClean="0">
                <a:solidFill>
                  <a:srgbClr val="383838"/>
                </a:solidFill>
                <a:latin typeface="Poppins" panose="02020500000000000000" charset="0"/>
                <a:ea typeface="Poppins" panose="02020500000000000000" charset="0"/>
                <a:cs typeface="Poppins" panose="02020500000000000000" charset="0"/>
                <a:sym typeface="Wingdings" panose="05000000000000000000" pitchFamily="2" charset="2"/>
              </a:rPr>
              <a:t>  -  gemma3</a:t>
            </a:r>
            <a:br>
              <a:rPr lang="en-US" altLang="zh-TW" b="1" dirty="0" smtClean="0">
                <a:solidFill>
                  <a:srgbClr val="383838"/>
                </a:solidFill>
                <a:latin typeface="Poppins" panose="02020500000000000000" charset="0"/>
                <a:ea typeface="Poppins" panose="02020500000000000000" charset="0"/>
                <a:cs typeface="Poppins" panose="02020500000000000000" charset="0"/>
                <a:sym typeface="Wingdings" panose="05000000000000000000" pitchFamily="2" charset="2"/>
              </a:rPr>
            </a:br>
            <a:r>
              <a:rPr lang="en-US" altLang="zh-TW" b="1" dirty="0" smtClean="0">
                <a:solidFill>
                  <a:srgbClr val="383838"/>
                </a:solidFill>
                <a:latin typeface="Poppins" panose="02020500000000000000" charset="0"/>
                <a:ea typeface="Poppins" panose="02020500000000000000" charset="0"/>
                <a:cs typeface="Poppins" panose="02020500000000000000" charset="0"/>
                <a:sym typeface="Wingdings" panose="05000000000000000000" pitchFamily="2" charset="2"/>
              </a:rPr>
              <a:t>  -  Stable Diffusion</a:t>
            </a:r>
          </a:p>
          <a:p>
            <a:pPr marL="0" indent="0" fontAlgn="ctr">
              <a:lnSpc>
                <a:spcPct val="150000"/>
              </a:lnSpc>
              <a:buNone/>
            </a:pPr>
            <a:endParaRPr lang="en-US" altLang="zh-TW" b="1" dirty="0" smtClean="0">
              <a:solidFill>
                <a:srgbClr val="383838"/>
              </a:solidFill>
              <a:latin typeface="Poppins" panose="02020500000000000000" charset="0"/>
              <a:ea typeface="Poppins" panose="02020500000000000000" charset="0"/>
              <a:cs typeface="Poppins" panose="02020500000000000000" charset="0"/>
              <a:sym typeface="Wingdings" panose="05000000000000000000" pitchFamily="2" charset="2"/>
            </a:endParaRPr>
          </a:p>
          <a:p>
            <a:pPr marL="0" indent="0" fontAlgn="ctr">
              <a:lnSpc>
                <a:spcPct val="150000"/>
              </a:lnSpc>
            </a:pP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    Application</a:t>
            </a:r>
          </a:p>
          <a:p>
            <a:pPr marL="0" indent="0" fontAlgn="ctr">
              <a:lnSpc>
                <a:spcPct val="150000"/>
              </a:lnSpc>
              <a:buNone/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  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        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- Room Recommendation System With RAG</a:t>
            </a:r>
            <a:endParaRPr lang="zh-TW" altLang="zh-TW" b="1" dirty="0" smtClean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495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 smtClean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AI Tool – GPT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1001239" y="1424027"/>
            <a:ext cx="7234769" cy="1552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由 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OpenAI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開發，於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2022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年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11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月推出 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ChatGPT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公開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版本</a:t>
            </a:r>
            <a:endParaRPr lang="en-US" altLang="zh-TW" b="1" dirty="0" smtClean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可用於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對話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問答、寫作輔助、翻譯、摘要、程式撰寫、學習輔導等多功能語言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應用</a:t>
            </a:r>
            <a:endParaRPr lang="en-US" altLang="zh-TW" b="1" dirty="0" smtClean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可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透過網頁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（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chat.openai.com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） 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或 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App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使用，支援多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語言</a:t>
            </a:r>
            <a:endParaRPr lang="en-US" altLang="zh-TW" b="1" dirty="0" smtClean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版本 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: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 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GPT-3.5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、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GPT-4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、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GTP-4o</a:t>
            </a:r>
            <a:endParaRPr lang="zh-TW" altLang="en-US" b="1"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34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 smtClean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AI Tool – Gemma3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1001239" y="1424027"/>
            <a:ext cx="6862601" cy="2088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Gemma 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3 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由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Google DeepMind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團隊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開發</a:t>
            </a:r>
            <a:endParaRPr lang="en-US" altLang="zh-TW" b="1" dirty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於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2025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年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3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月推出的最新開源大型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語言模型</a:t>
            </a:r>
            <a:endParaRPr lang="en-US" altLang="zh-TW" b="1" dirty="0" smtClean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基於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Gemini 2.0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的研究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成果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，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支援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多模態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輸入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(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文字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與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圖像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)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、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超長上下文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理解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(128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 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K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 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Token)</a:t>
            </a: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可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在單一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GPU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上高效運行，適合開發者在各種裝置上部署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應用</a:t>
            </a:r>
            <a:endParaRPr lang="en-US" altLang="zh-TW" b="1" dirty="0" smtClean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版本 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: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 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Gemma3-1B , 4B, 12B, 27B</a:t>
            </a:r>
          </a:p>
        </p:txBody>
      </p:sp>
      <p:sp>
        <p:nvSpPr>
          <p:cNvPr id="6" name="矩形 5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37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dirty="0" smtClean="0">
                <a:latin typeface="Poppins" panose="02020500000000000000" charset="0"/>
                <a:ea typeface="Lato"/>
                <a:cs typeface="Poppins" panose="02020500000000000000" charset="0"/>
                <a:sym typeface="Lato"/>
              </a:rPr>
              <a:t>AI Tool – Stable Diffusion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400" y="1554481"/>
            <a:ext cx="7154448" cy="1958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1001239" y="1424026"/>
            <a:ext cx="7194609" cy="337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Stable Diffusion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是一種開源的 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Text-to-Image Model</a:t>
            </a: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由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Stability AI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與 </a:t>
            </a:r>
            <a:r>
              <a:rPr lang="en-US" altLang="zh-TW" b="1" dirty="0" err="1">
                <a:latin typeface="Poppins" panose="02020500000000000000" charset="0"/>
                <a:cs typeface="Poppins" panose="02020500000000000000" charset="0"/>
              </a:rPr>
              <a:t>CompVis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、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Runway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、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LAION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等機構於 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2022 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年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推出</a:t>
            </a:r>
            <a:endParaRPr lang="en-US" altLang="zh-TW" b="1" dirty="0" smtClean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支援高解析度影像，預設支援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</a:rPr>
              <a:t> 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512*512</a:t>
            </a: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模型架構為 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Latent Diffusion Model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 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</a:rPr>
              <a:t>(LDM)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，在壓縮後的潛在空間中進行擴散與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生成，大幅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減少運算</a:t>
            </a: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量和記憶體需求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。</a:t>
            </a:r>
            <a:endParaRPr lang="en-US" altLang="zh-TW" b="1" dirty="0" smtClean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oppins" panose="02020500000000000000" charset="0"/>
                <a:cs typeface="Poppins" panose="02020500000000000000" charset="0"/>
              </a:rPr>
              <a:t>參考</a:t>
            </a:r>
            <a:r>
              <a:rPr lang="zh-TW" altLang="en-US" b="1" dirty="0" smtClean="0">
                <a:latin typeface="Poppins" panose="02020500000000000000" charset="0"/>
                <a:cs typeface="Poppins" panose="02020500000000000000" charset="0"/>
              </a:rPr>
              <a:t>網站</a:t>
            </a:r>
            <a:r>
              <a:rPr lang="en-US" altLang="zh-TW" b="1" dirty="0">
                <a:latin typeface="Poppins" panose="02020500000000000000" charset="0"/>
                <a:cs typeface="Poppins" panose="02020500000000000000" charset="0"/>
                <a:hlinkClick r:id="rId3"/>
              </a:rPr>
              <a:t>https://chrislee0728.medium.com/%E5%BE%9E%E9%A0%AD%E9%96%8B%E5%A7%8B%E5%AD%B8%E7%BF%92stable-diffusion-%</a:t>
            </a:r>
            <a:r>
              <a:rPr lang="en-US" altLang="zh-TW" b="1" dirty="0" smtClean="0">
                <a:latin typeface="Poppins" panose="02020500000000000000" charset="0"/>
                <a:cs typeface="Poppins" panose="02020500000000000000" charset="0"/>
                <a:hlinkClick r:id="rId3"/>
              </a:rPr>
              <a:t>E4%B8%80%E5%80%8B%E5%88%9D%E5%AD%B8%E8%80%85%E6%8C%87%E5%8D%97-ec34d7726a6c</a:t>
            </a:r>
            <a:endParaRPr lang="en-US" altLang="zh-TW" b="1" dirty="0" smtClean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endParaRPr lang="en-US" altLang="zh-TW" b="1" dirty="0" smtClean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endParaRPr lang="en-US" altLang="zh-TW" b="1" dirty="0" smtClean="0">
              <a:latin typeface="Poppins" panose="02020500000000000000" charset="0"/>
              <a:cs typeface="Poppins" panose="02020500000000000000" charset="0"/>
            </a:endParaRPr>
          </a:p>
          <a:p>
            <a:pPr>
              <a:lnSpc>
                <a:spcPct val="150000"/>
              </a:lnSpc>
            </a:pPr>
            <a:endParaRPr lang="en-US" altLang="zh-TW" b="1" dirty="0" smtClean="0">
              <a:latin typeface="Poppins" panose="02020500000000000000" charset="0"/>
              <a:cs typeface="Poppins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128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 smtClean="0">
                <a:latin typeface="Poppins" panose="02020500000000000000" charset="0"/>
                <a:cs typeface="Poppins" panose="02020500000000000000" charset="0"/>
              </a:rPr>
              <a:t>System Structure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4" y="1633256"/>
            <a:ext cx="8944676" cy="238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 smtClean="0">
                <a:latin typeface="Poppins" panose="02020500000000000000" charset="0"/>
                <a:cs typeface="Poppins" panose="02020500000000000000" charset="0"/>
              </a:rPr>
              <a:t>Web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08600" y="4004733"/>
            <a:ext cx="1109133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83734"/>
            <a:ext cx="7896031" cy="356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6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 smtClean="0">
                <a:latin typeface="Poppins" panose="02020500000000000000" charset="0"/>
                <a:cs typeface="Poppins" panose="02020500000000000000" charset="0"/>
              </a:rPr>
              <a:t>AI Chat Bot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716" y="1160956"/>
            <a:ext cx="2167468" cy="354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50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 smtClean="0">
                <a:latin typeface="Poppins" panose="02020500000000000000" charset="0"/>
                <a:cs typeface="Poppins" panose="02020500000000000000" charset="0"/>
              </a:rPr>
              <a:t>Normal Recommendation</a:t>
            </a:r>
            <a:endParaRPr dirty="0">
              <a:latin typeface="Poppins" panose="02020500000000000000" charset="0"/>
              <a:cs typeface="Poppins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30" y="1084503"/>
            <a:ext cx="2282956" cy="378883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74267" y="3941741"/>
            <a:ext cx="499533" cy="82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965" y="1084503"/>
            <a:ext cx="2261704" cy="37888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093" y="1084503"/>
            <a:ext cx="2287875" cy="378883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75606" y="215539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68240" y="155214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768240" y="2911046"/>
            <a:ext cx="389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✔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054273"/>
      </p:ext>
    </p:extLst>
  </p:cSld>
  <p:clrMapOvr>
    <a:masterClrMapping/>
  </p:clrMapOvr>
</p:sld>
</file>

<file path=ppt/theme/theme1.xml><?xml version="1.0" encoding="utf-8"?>
<a:theme xmlns:a="http://schemas.openxmlformats.org/drawingml/2006/main" name="Brackets Lesson for Coding and Programming by Slidesgo">
  <a:themeElements>
    <a:clrScheme name="Simple Light">
      <a:dk1>
        <a:srgbClr val="383838"/>
      </a:dk1>
      <a:lt1>
        <a:srgbClr val="F9F9F9"/>
      </a:lt1>
      <a:dk2>
        <a:srgbClr val="FFE3E3"/>
      </a:dk2>
      <a:lt2>
        <a:srgbClr val="FF807D"/>
      </a:lt2>
      <a:accent1>
        <a:srgbClr val="FF6E6B"/>
      </a:accent1>
      <a:accent2>
        <a:srgbClr val="E95856"/>
      </a:accent2>
      <a:accent3>
        <a:srgbClr val="ABC8F4"/>
      </a:accent3>
      <a:accent4>
        <a:srgbClr val="2E7DF4"/>
      </a:accent4>
      <a:accent5>
        <a:srgbClr val="0E66EB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307</Words>
  <Application>Microsoft Office PowerPoint</Application>
  <PresentationFormat>如螢幕大小 (16:9)</PresentationFormat>
  <Paragraphs>76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DM Sans</vt:lpstr>
      <vt:lpstr>Wingdings</vt:lpstr>
      <vt:lpstr>Nunito Light</vt:lpstr>
      <vt:lpstr>Lato</vt:lpstr>
      <vt:lpstr>新細明體</vt:lpstr>
      <vt:lpstr>Arial</vt:lpstr>
      <vt:lpstr>Poppins</vt:lpstr>
      <vt:lpstr>Brackets Lesson for Coding and Programming by Slidesgo</vt:lpstr>
      <vt:lpstr>Digital Twins  Pegatron Survey AI Tool &amp; Project</vt:lpstr>
      <vt:lpstr>Requirement</vt:lpstr>
      <vt:lpstr>AI Tool – GPT</vt:lpstr>
      <vt:lpstr>AI Tool – Gemma3</vt:lpstr>
      <vt:lpstr>AI Tool – Stable Diffusion</vt:lpstr>
      <vt:lpstr>System Structure</vt:lpstr>
      <vt:lpstr>Web</vt:lpstr>
      <vt:lpstr>AI Chat Bot</vt:lpstr>
      <vt:lpstr>Normal Recommendation</vt:lpstr>
      <vt:lpstr>Style Recommendation</vt:lpstr>
      <vt:lpstr>Bad Recommendation</vt:lpstr>
      <vt:lpstr>Price Recommendation</vt:lpstr>
      <vt:lpstr>Area Recommendation</vt:lpstr>
      <vt:lpstr>Feature Recommendation</vt:lpstr>
      <vt:lpstr>Multiple Conditions Recommendation</vt:lpstr>
      <vt:lpstr>Irrelevant Question</vt:lpstr>
      <vt:lpstr>Other Feature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Twins  Backend RestFul Testing</dc:title>
  <cp:lastModifiedBy>Bill Huang</cp:lastModifiedBy>
  <cp:revision>59</cp:revision>
  <dcterms:modified xsi:type="dcterms:W3CDTF">2025-05-16T07:45:46Z</dcterms:modified>
</cp:coreProperties>
</file>